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sldIdLst>
    <p:sldId id="256" r:id="rId2"/>
    <p:sldId id="258" r:id="rId3"/>
    <p:sldId id="257" r:id="rId4"/>
    <p:sldId id="265" r:id="rId5"/>
    <p:sldId id="269" r:id="rId6"/>
    <p:sldId id="266" r:id="rId7"/>
    <p:sldId id="267" r:id="rId8"/>
    <p:sldId id="268" r:id="rId9"/>
    <p:sldId id="270" r:id="rId10"/>
    <p:sldId id="271" r:id="rId11"/>
    <p:sldId id="259" r:id="rId12"/>
    <p:sldId id="260" r:id="rId13"/>
    <p:sldId id="261" r:id="rId14"/>
    <p:sldId id="262" r:id="rId15"/>
    <p:sldId id="263" r:id="rId16"/>
    <p:sldId id="264" r:id="rId17"/>
    <p:sldId id="273" r:id="rId18"/>
    <p:sldId id="274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6T18:53:40.0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9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06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9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8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5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2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49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0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55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fif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8AB93A-48BC-4C25-A3AD-C17B5A682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2537F33-C516-43B1-839E-F53E13135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5942" y="827300"/>
            <a:ext cx="4272279" cy="2471087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/>
              <a:t>TRADITIONAL COSTUMES OF CYPRUS</a:t>
            </a:r>
            <a:endParaRPr lang="el-CY" sz="48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E91AAF3-5AFB-4933-A175-DE1C41D20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98581" y="4631161"/>
            <a:ext cx="3562483" cy="1569486"/>
          </a:xfrm>
        </p:spPr>
        <p:txBody>
          <a:bodyPr>
            <a:normAutofit/>
          </a:bodyPr>
          <a:lstStyle/>
          <a:p>
            <a:endParaRPr lang="el-CY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5874" y="4409267"/>
            <a:ext cx="3242551" cy="27432"/>
          </a:xfrm>
          <a:custGeom>
            <a:avLst/>
            <a:gdLst>
              <a:gd name="connsiteX0" fmla="*/ 0 w 3242551"/>
              <a:gd name="connsiteY0" fmla="*/ 0 h 27432"/>
              <a:gd name="connsiteX1" fmla="*/ 616085 w 3242551"/>
              <a:gd name="connsiteY1" fmla="*/ 0 h 27432"/>
              <a:gd name="connsiteX2" fmla="*/ 1264595 w 3242551"/>
              <a:gd name="connsiteY2" fmla="*/ 0 h 27432"/>
              <a:gd name="connsiteX3" fmla="*/ 1945531 w 3242551"/>
              <a:gd name="connsiteY3" fmla="*/ 0 h 27432"/>
              <a:gd name="connsiteX4" fmla="*/ 2626466 w 3242551"/>
              <a:gd name="connsiteY4" fmla="*/ 0 h 27432"/>
              <a:gd name="connsiteX5" fmla="*/ 3242551 w 3242551"/>
              <a:gd name="connsiteY5" fmla="*/ 0 h 27432"/>
              <a:gd name="connsiteX6" fmla="*/ 3242551 w 3242551"/>
              <a:gd name="connsiteY6" fmla="*/ 27432 h 27432"/>
              <a:gd name="connsiteX7" fmla="*/ 2529190 w 3242551"/>
              <a:gd name="connsiteY7" fmla="*/ 27432 h 27432"/>
              <a:gd name="connsiteX8" fmla="*/ 1815829 w 3242551"/>
              <a:gd name="connsiteY8" fmla="*/ 27432 h 27432"/>
              <a:gd name="connsiteX9" fmla="*/ 1167318 w 3242551"/>
              <a:gd name="connsiteY9" fmla="*/ 27432 h 27432"/>
              <a:gd name="connsiteX10" fmla="*/ 0 w 3242551"/>
              <a:gd name="connsiteY10" fmla="*/ 27432 h 27432"/>
              <a:gd name="connsiteX11" fmla="*/ 0 w 3242551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2551" h="27432" fill="none" extrusionOk="0">
                <a:moveTo>
                  <a:pt x="0" y="0"/>
                </a:moveTo>
                <a:cubicBezTo>
                  <a:pt x="194108" y="-30346"/>
                  <a:pt x="476260" y="9901"/>
                  <a:pt x="616085" y="0"/>
                </a:cubicBezTo>
                <a:cubicBezTo>
                  <a:pt x="755911" y="-9901"/>
                  <a:pt x="955441" y="-31994"/>
                  <a:pt x="1264595" y="0"/>
                </a:cubicBezTo>
                <a:cubicBezTo>
                  <a:pt x="1573749" y="31994"/>
                  <a:pt x="1618785" y="-7447"/>
                  <a:pt x="1945531" y="0"/>
                </a:cubicBezTo>
                <a:cubicBezTo>
                  <a:pt x="2272277" y="7447"/>
                  <a:pt x="2390625" y="1646"/>
                  <a:pt x="2626466" y="0"/>
                </a:cubicBezTo>
                <a:cubicBezTo>
                  <a:pt x="2862308" y="-1646"/>
                  <a:pt x="3064770" y="5184"/>
                  <a:pt x="3242551" y="0"/>
                </a:cubicBezTo>
                <a:cubicBezTo>
                  <a:pt x="3241385" y="7395"/>
                  <a:pt x="3242596" y="21864"/>
                  <a:pt x="3242551" y="27432"/>
                </a:cubicBezTo>
                <a:cubicBezTo>
                  <a:pt x="3023282" y="59750"/>
                  <a:pt x="2875833" y="36030"/>
                  <a:pt x="2529190" y="27432"/>
                </a:cubicBezTo>
                <a:cubicBezTo>
                  <a:pt x="2182547" y="18834"/>
                  <a:pt x="2011286" y="10066"/>
                  <a:pt x="1815829" y="27432"/>
                </a:cubicBezTo>
                <a:cubicBezTo>
                  <a:pt x="1620372" y="44798"/>
                  <a:pt x="1410011" y="-1058"/>
                  <a:pt x="1167318" y="27432"/>
                </a:cubicBezTo>
                <a:cubicBezTo>
                  <a:pt x="924625" y="55922"/>
                  <a:pt x="241931" y="85033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42551" h="27432" stroke="0" extrusionOk="0">
                <a:moveTo>
                  <a:pt x="0" y="0"/>
                </a:moveTo>
                <a:cubicBezTo>
                  <a:pt x="292987" y="-12051"/>
                  <a:pt x="313221" y="-4437"/>
                  <a:pt x="616085" y="0"/>
                </a:cubicBezTo>
                <a:cubicBezTo>
                  <a:pt x="918950" y="4437"/>
                  <a:pt x="1001475" y="-7765"/>
                  <a:pt x="1167318" y="0"/>
                </a:cubicBezTo>
                <a:cubicBezTo>
                  <a:pt x="1333161" y="7765"/>
                  <a:pt x="1642740" y="34995"/>
                  <a:pt x="1880680" y="0"/>
                </a:cubicBezTo>
                <a:cubicBezTo>
                  <a:pt x="2118620" y="-34995"/>
                  <a:pt x="2326628" y="756"/>
                  <a:pt x="2496764" y="0"/>
                </a:cubicBezTo>
                <a:cubicBezTo>
                  <a:pt x="2666900" y="-756"/>
                  <a:pt x="2887316" y="25599"/>
                  <a:pt x="3242551" y="0"/>
                </a:cubicBezTo>
                <a:cubicBezTo>
                  <a:pt x="3242744" y="12649"/>
                  <a:pt x="3241563" y="17989"/>
                  <a:pt x="3242551" y="27432"/>
                </a:cubicBezTo>
                <a:cubicBezTo>
                  <a:pt x="3008998" y="-2757"/>
                  <a:pt x="2799879" y="44559"/>
                  <a:pt x="2594041" y="27432"/>
                </a:cubicBezTo>
                <a:cubicBezTo>
                  <a:pt x="2388203" y="10306"/>
                  <a:pt x="2212925" y="-2221"/>
                  <a:pt x="1880680" y="27432"/>
                </a:cubicBezTo>
                <a:cubicBezTo>
                  <a:pt x="1548435" y="57085"/>
                  <a:pt x="1523943" y="37041"/>
                  <a:pt x="1329446" y="27432"/>
                </a:cubicBezTo>
                <a:cubicBezTo>
                  <a:pt x="1134949" y="17823"/>
                  <a:pt x="919920" y="28299"/>
                  <a:pt x="680936" y="27432"/>
                </a:cubicBezTo>
                <a:cubicBezTo>
                  <a:pt x="441952" y="26566"/>
                  <a:pt x="273000" y="57219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977844"/>
          </a:solidFill>
          <a:ln w="38100" cap="rnd">
            <a:solidFill>
              <a:srgbClr val="97784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D22E74A1-A7A5-40BA-9E0C-0730A7F30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r="12931" b="-1"/>
          <a:stretch/>
        </p:blipFill>
        <p:spPr>
          <a:xfrm>
            <a:off x="801999" y="640080"/>
            <a:ext cx="6250698" cy="5550408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84610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FCED37-064D-468D-A17D-185785938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headdress</a:t>
            </a:r>
            <a:endParaRPr lang="el-CY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6954570-44AF-4080-BE65-91FE20394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6151" y="3256597"/>
            <a:ext cx="3619500" cy="2708910"/>
          </a:xfrm>
        </p:spPr>
        <p:txBody>
          <a:bodyPr/>
          <a:lstStyle/>
          <a:p>
            <a:r>
              <a:rPr lang="en-US" dirty="0">
                <a:latin typeface="Book Antiqua" panose="02040602050305030304" pitchFamily="18" charset="0"/>
              </a:rPr>
              <a:t>The male costume was completed with </a:t>
            </a:r>
            <a:r>
              <a:rPr lang="en-US" b="1" u="sng" dirty="0">
                <a:latin typeface="Book Antiqua" panose="02040602050305030304" pitchFamily="18" charset="0"/>
              </a:rPr>
              <a:t>a kerchief </a:t>
            </a:r>
            <a:r>
              <a:rPr lang="en-US" dirty="0">
                <a:latin typeface="Book Antiqua" panose="02040602050305030304" pitchFamily="18" charset="0"/>
              </a:rPr>
              <a:t>placed on the head.</a:t>
            </a:r>
            <a:endParaRPr lang="el-CY" dirty="0">
              <a:latin typeface="Book Antiqua" panose="02040602050305030304" pitchFamily="18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FD7C1E5-7DB7-4209-9D9A-4F42C44F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1877440"/>
            <a:ext cx="3238501" cy="4847209"/>
          </a:xfrm>
          <a:prstGeom prst="rect">
            <a:avLst/>
          </a:prstGeom>
        </p:spPr>
      </p:pic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CCF1D05C-B892-449A-A9DE-2581DD244E43}"/>
              </a:ext>
            </a:extLst>
          </p:cNvPr>
          <p:cNvCxnSpPr>
            <a:cxnSpLocks/>
          </p:cNvCxnSpPr>
          <p:nvPr/>
        </p:nvCxnSpPr>
        <p:spPr>
          <a:xfrm flipH="1" flipV="1">
            <a:off x="4305301" y="2571750"/>
            <a:ext cx="3143249" cy="19526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73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1B80146-E438-477D-A40B-C70AFC10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/>
              <a:t>Female Costume</a:t>
            </a:r>
            <a:endParaRPr lang="el-CY" sz="5600" dirty="0"/>
          </a:p>
        </p:txBody>
      </p:sp>
      <p:sp>
        <p:nvSpPr>
          <p:cNvPr id="7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A27224"/>
          </a:solidFill>
          <a:ln w="38100" cap="rnd">
            <a:solidFill>
              <a:srgbClr val="A2722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896A943-15C7-4A7C-A791-D2CF29A87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u="sng" dirty="0">
                <a:latin typeface="Book Antiqua" panose="02040602050305030304" pitchFamily="18" charset="0"/>
              </a:rPr>
              <a:t>The Cypriot Female Costume basically consists of</a:t>
            </a:r>
            <a:r>
              <a:rPr lang="el-GR" u="sng" dirty="0">
                <a:latin typeface="Book Antiqua" panose="02040602050305030304" pitchFamily="18" charset="0"/>
              </a:rPr>
              <a:t>:</a:t>
            </a:r>
            <a:endParaRPr lang="en-US" u="sng" dirty="0">
              <a:latin typeface="Book Antiqua" panose="02040602050305030304" pitchFamily="18" charset="0"/>
            </a:endParaRP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The headdress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The outer garment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The chemise</a:t>
            </a:r>
          </a:p>
          <a:p>
            <a:pPr lvl="1"/>
            <a:r>
              <a:rPr lang="en-US" dirty="0">
                <a:latin typeface="Book Antiqua" panose="02040602050305030304" pitchFamily="18" charset="0"/>
              </a:rPr>
              <a:t>The distinctive long pantaloons caught around the ankle</a:t>
            </a:r>
          </a:p>
        </p:txBody>
      </p:sp>
      <p:pic>
        <p:nvPicPr>
          <p:cNvPr id="2050" name="Picture 2" descr="Φορεσιά Πάφου">
            <a:extLst>
              <a:ext uri="{FF2B5EF4-FFF2-40B4-BE49-F238E27FC236}">
                <a16:creationId xmlns:a16="http://schemas.microsoft.com/office/drawing/2014/main" id="{085A469E-8B7B-41BE-B9AE-F48CE74BC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61089020-523D-42A5-85C0-9546F02D8656}"/>
              </a:ext>
            </a:extLst>
          </p:cNvPr>
          <p:cNvCxnSpPr>
            <a:cxnSpLocks/>
          </p:cNvCxnSpPr>
          <p:nvPr/>
        </p:nvCxnSpPr>
        <p:spPr>
          <a:xfrm flipH="1" flipV="1">
            <a:off x="3932808" y="1220724"/>
            <a:ext cx="1883517" cy="26110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A0C5BDE0-96E8-48E3-AF79-13D43F190D71}"/>
              </a:ext>
            </a:extLst>
          </p:cNvPr>
          <p:cNvCxnSpPr>
            <a:cxnSpLocks/>
          </p:cNvCxnSpPr>
          <p:nvPr/>
        </p:nvCxnSpPr>
        <p:spPr>
          <a:xfrm flipH="1" flipV="1">
            <a:off x="3391270" y="4305048"/>
            <a:ext cx="2281562" cy="5051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667355AF-4DB4-41F4-8E21-87AD9B317835}"/>
              </a:ext>
            </a:extLst>
          </p:cNvPr>
          <p:cNvCxnSpPr>
            <a:cxnSpLocks/>
          </p:cNvCxnSpPr>
          <p:nvPr/>
        </p:nvCxnSpPr>
        <p:spPr>
          <a:xfrm flipH="1" flipV="1">
            <a:off x="3773010" y="3179937"/>
            <a:ext cx="1988599" cy="12686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5A44DCD5-B37A-4E5E-8B9A-BBEC4DFBBC5A}"/>
              </a:ext>
            </a:extLst>
          </p:cNvPr>
          <p:cNvCxnSpPr>
            <a:cxnSpLocks/>
          </p:cNvCxnSpPr>
          <p:nvPr/>
        </p:nvCxnSpPr>
        <p:spPr>
          <a:xfrm flipH="1" flipV="1">
            <a:off x="3626528" y="5350501"/>
            <a:ext cx="2046304" cy="540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38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42E59424-33E1-4F37-8425-9F1139219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9694F8A0-A600-40AB-84BE-03637A1D7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4745565" y="-4745565"/>
            <a:ext cx="2700870" cy="12192000"/>
          </a:xfrm>
          <a:custGeom>
            <a:avLst/>
            <a:gdLst>
              <a:gd name="connsiteX0" fmla="*/ 0 w 2700870"/>
              <a:gd name="connsiteY0" fmla="*/ 0 h 12192000"/>
              <a:gd name="connsiteX1" fmla="*/ 0 w 2700870"/>
              <a:gd name="connsiteY1" fmla="*/ 12192000 h 12192000"/>
              <a:gd name="connsiteX2" fmla="*/ 2661694 w 2700870"/>
              <a:gd name="connsiteY2" fmla="*/ 12192000 h 12192000"/>
              <a:gd name="connsiteX3" fmla="*/ 2632716 w 2700870"/>
              <a:gd name="connsiteY3" fmla="*/ 11941855 h 12192000"/>
              <a:gd name="connsiteX4" fmla="*/ 2605238 w 2700870"/>
              <a:gd name="connsiteY4" fmla="*/ 10895781 h 12192000"/>
              <a:gd name="connsiteX5" fmla="*/ 2672927 w 2700870"/>
              <a:gd name="connsiteY5" fmla="*/ 9729981 h 12192000"/>
              <a:gd name="connsiteX6" fmla="*/ 2672927 w 2700870"/>
              <a:gd name="connsiteY6" fmla="*/ 9349685 h 12192000"/>
              <a:gd name="connsiteX7" fmla="*/ 2665256 w 2700870"/>
              <a:gd name="connsiteY7" fmla="*/ 8947869 h 12192000"/>
              <a:gd name="connsiteX8" fmla="*/ 2666835 w 2700870"/>
              <a:gd name="connsiteY8" fmla="*/ 7719557 h 12192000"/>
              <a:gd name="connsiteX9" fmla="*/ 2648109 w 2700870"/>
              <a:gd name="connsiteY9" fmla="*/ 6285351 h 12192000"/>
              <a:gd name="connsiteX10" fmla="*/ 2672476 w 2700870"/>
              <a:gd name="connsiteY10" fmla="*/ 5314115 h 12192000"/>
              <a:gd name="connsiteX11" fmla="*/ 2662774 w 2700870"/>
              <a:gd name="connsiteY11" fmla="*/ 4956020 h 12192000"/>
              <a:gd name="connsiteX12" fmla="*/ 2679020 w 2700870"/>
              <a:gd name="connsiteY12" fmla="*/ 4142653 h 12192000"/>
              <a:gd name="connsiteX13" fmla="*/ 2681951 w 2700870"/>
              <a:gd name="connsiteY13" fmla="*/ 3198141 h 12192000"/>
              <a:gd name="connsiteX14" fmla="*/ 2632541 w 2700870"/>
              <a:gd name="connsiteY14" fmla="*/ 1982283 h 12192000"/>
              <a:gd name="connsiteX15" fmla="*/ 2667512 w 2700870"/>
              <a:gd name="connsiteY15" fmla="*/ 1445702 h 12192000"/>
              <a:gd name="connsiteX16" fmla="*/ 2660518 w 2700870"/>
              <a:gd name="connsiteY16" fmla="*/ 750797 h 12192000"/>
              <a:gd name="connsiteX17" fmla="*/ 2651539 w 2700870"/>
              <a:gd name="connsiteY17" fmla="*/ 168769 h 12192000"/>
              <a:gd name="connsiteX18" fmla="*/ 2668618 w 2700870"/>
              <a:gd name="connsiteY18" fmla="*/ 0 h 12192000"/>
              <a:gd name="connsiteX19" fmla="*/ 781493 w 2700870"/>
              <a:gd name="connsiteY19" fmla="*/ 0 h 12192000"/>
              <a:gd name="connsiteX20" fmla="*/ 409569 w 2700870"/>
              <a:gd name="connsiteY20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00870" h="12192000">
                <a:moveTo>
                  <a:pt x="0" y="0"/>
                </a:moveTo>
                <a:lnTo>
                  <a:pt x="0" y="12192000"/>
                </a:lnTo>
                <a:lnTo>
                  <a:pt x="2661694" y="12192000"/>
                </a:lnTo>
                <a:lnTo>
                  <a:pt x="2632716" y="11941855"/>
                </a:lnTo>
                <a:cubicBezTo>
                  <a:pt x="2602362" y="11594183"/>
                  <a:pt x="2599485" y="11245047"/>
                  <a:pt x="2605238" y="10895781"/>
                </a:cubicBezTo>
                <a:cubicBezTo>
                  <a:pt x="2611558" y="10506425"/>
                  <a:pt x="2629380" y="10117297"/>
                  <a:pt x="2672927" y="9729981"/>
                </a:cubicBezTo>
                <a:cubicBezTo>
                  <a:pt x="2684548" y="9603480"/>
                  <a:pt x="2684548" y="9476187"/>
                  <a:pt x="2672927" y="9349685"/>
                </a:cubicBezTo>
                <a:cubicBezTo>
                  <a:pt x="2663496" y="9215958"/>
                  <a:pt x="2660924" y="9081848"/>
                  <a:pt x="2665256" y="8947869"/>
                </a:cubicBezTo>
                <a:cubicBezTo>
                  <a:pt x="2678116" y="8538360"/>
                  <a:pt x="2648559" y="8128618"/>
                  <a:pt x="2666835" y="7719557"/>
                </a:cubicBezTo>
                <a:cubicBezTo>
                  <a:pt x="2688269" y="7240958"/>
                  <a:pt x="2663226" y="6763493"/>
                  <a:pt x="2648109" y="6285351"/>
                </a:cubicBezTo>
                <a:cubicBezTo>
                  <a:pt x="2637956" y="5961455"/>
                  <a:pt x="2631636" y="5637330"/>
                  <a:pt x="2672476" y="5314115"/>
                </a:cubicBezTo>
                <a:cubicBezTo>
                  <a:pt x="2687594" y="5195204"/>
                  <a:pt x="2674732" y="5074932"/>
                  <a:pt x="2662774" y="4956020"/>
                </a:cubicBezTo>
                <a:cubicBezTo>
                  <a:pt x="2635699" y="4683988"/>
                  <a:pt x="2650591" y="4413093"/>
                  <a:pt x="2679020" y="4142653"/>
                </a:cubicBezTo>
                <a:cubicBezTo>
                  <a:pt x="2712412" y="3827814"/>
                  <a:pt x="2702710" y="3513204"/>
                  <a:pt x="2681951" y="3198141"/>
                </a:cubicBezTo>
                <a:cubicBezTo>
                  <a:pt x="2655103" y="2793383"/>
                  <a:pt x="2621257" y="2389987"/>
                  <a:pt x="2632541" y="1982283"/>
                </a:cubicBezTo>
                <a:cubicBezTo>
                  <a:pt x="2637279" y="1803119"/>
                  <a:pt x="2653299" y="1624412"/>
                  <a:pt x="2667512" y="1445702"/>
                </a:cubicBezTo>
                <a:cubicBezTo>
                  <a:pt x="2682111" y="1214217"/>
                  <a:pt x="2679764" y="981948"/>
                  <a:pt x="2660518" y="750797"/>
                </a:cubicBezTo>
                <a:cubicBezTo>
                  <a:pt x="2647658" y="556628"/>
                  <a:pt x="2639366" y="362460"/>
                  <a:pt x="2651539" y="168769"/>
                </a:cubicBezTo>
                <a:lnTo>
                  <a:pt x="2668618" y="0"/>
                </a:lnTo>
                <a:lnTo>
                  <a:pt x="781493" y="0"/>
                </a:lnTo>
                <a:lnTo>
                  <a:pt x="409569" y="0"/>
                </a:lnTo>
                <a:close/>
              </a:path>
            </a:pathLst>
          </a:custGeom>
          <a:solidFill>
            <a:srgbClr val="C99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D1F226B-F423-4CCF-87FD-2F37ACF4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49173"/>
            <a:ext cx="3475383" cy="160020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The Saya</a:t>
            </a:r>
            <a:endParaRPr lang="el-CY">
              <a:solidFill>
                <a:schemeClr val="bg1"/>
              </a:solidFill>
            </a:endParaRPr>
          </a:p>
        </p:txBody>
      </p:sp>
      <p:sp>
        <p:nvSpPr>
          <p:cNvPr id="14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49173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4925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A4CA1D5-2482-47F6-AB3D-489871A18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613" y="749173"/>
            <a:ext cx="4561579" cy="1600200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latin typeface="Book Antiqua" panose="02040602050305030304" pitchFamily="18" charset="0"/>
              </a:rPr>
              <a:t>Saya is a </a:t>
            </a:r>
            <a:r>
              <a:rPr lang="en-US" sz="2000" b="1" u="sng" dirty="0">
                <a:latin typeface="Book Antiqua" panose="02040602050305030304" pitchFamily="18" charset="0"/>
              </a:rPr>
              <a:t>kind of dress</a:t>
            </a:r>
            <a:r>
              <a:rPr lang="en-US" sz="2000" b="1" dirty="0">
                <a:latin typeface="Book Antiqua" panose="02040602050305030304" pitchFamily="18" charset="0"/>
              </a:rPr>
              <a:t> open at the front and sides.</a:t>
            </a:r>
            <a:endParaRPr lang="el-GR" sz="2000" b="1" dirty="0">
              <a:latin typeface="Book Antiqua" panose="02040602050305030304" pitchFamily="18" charset="0"/>
            </a:endParaRPr>
          </a:p>
          <a:p>
            <a:r>
              <a:rPr lang="en-US" sz="2000" b="1" dirty="0">
                <a:latin typeface="Book Antiqua" panose="02040602050305030304" pitchFamily="18" charset="0"/>
              </a:rPr>
              <a:t>It was worn mainly at the area of </a:t>
            </a:r>
            <a:r>
              <a:rPr lang="en-US" sz="2000" b="1" dirty="0" err="1">
                <a:latin typeface="Book Antiqua" panose="02040602050305030304" pitchFamily="18" charset="0"/>
              </a:rPr>
              <a:t>Paphos</a:t>
            </a:r>
            <a:r>
              <a:rPr lang="en-US" sz="2000" b="1" dirty="0">
                <a:latin typeface="Book Antiqua" panose="02040602050305030304" pitchFamily="18" charset="0"/>
              </a:rPr>
              <a:t> and </a:t>
            </a:r>
            <a:r>
              <a:rPr lang="en-US" sz="2000" b="1" dirty="0" err="1">
                <a:latin typeface="Book Antiqua" panose="02040602050305030304" pitchFamily="18" charset="0"/>
              </a:rPr>
              <a:t>Rizokaspason</a:t>
            </a:r>
            <a:r>
              <a:rPr lang="en-US" sz="2000" b="1" dirty="0">
                <a:latin typeface="Book Antiqua" panose="02040602050305030304" pitchFamily="18" charset="0"/>
              </a:rPr>
              <a:t>.  </a:t>
            </a:r>
            <a:endParaRPr lang="el-CY" sz="2000" b="1" dirty="0">
              <a:latin typeface="Book Antiqua" panose="02040602050305030304" pitchFamily="18" charset="0"/>
            </a:endParaRPr>
          </a:p>
        </p:txBody>
      </p:sp>
      <p:pic>
        <p:nvPicPr>
          <p:cNvPr id="3080" name="Picture 8" descr="Φορεσιά Πάφου-6">
            <a:extLst>
              <a:ext uri="{FF2B5EF4-FFF2-40B4-BE49-F238E27FC236}">
                <a16:creationId xmlns:a16="http://schemas.microsoft.com/office/drawing/2014/main" id="{80266F67-513E-452E-A136-AC76599C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6881" y="2929317"/>
            <a:ext cx="1717494" cy="36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Ριζοκαρπασίτικη Σαγιά | ΚΟΙΝΟΤΗΤΑ ΡΙΖΟΚΑΡΠΑΣΟΥ">
            <a:extLst>
              <a:ext uri="{FF2B5EF4-FFF2-40B4-BE49-F238E27FC236}">
                <a16:creationId xmlns:a16="http://schemas.microsoft.com/office/drawing/2014/main" id="{B3622C4A-CD93-4B24-9CAC-6227AEDA7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r="-1" b="-1"/>
          <a:stretch/>
        </p:blipFill>
        <p:spPr bwMode="auto">
          <a:xfrm>
            <a:off x="3509124" y="2929317"/>
            <a:ext cx="2171471" cy="36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_4">
            <a:extLst>
              <a:ext uri="{FF2B5EF4-FFF2-40B4-BE49-F238E27FC236}">
                <a16:creationId xmlns:a16="http://schemas.microsoft.com/office/drawing/2014/main" id="{8AD4B8AC-A007-4334-BB10-FCCA938F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1790" y="2929317"/>
            <a:ext cx="2782891" cy="367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Φορεσιά Πάφου-3">
            <a:extLst>
              <a:ext uri="{FF2B5EF4-FFF2-40B4-BE49-F238E27FC236}">
                <a16:creationId xmlns:a16="http://schemas.microsoft.com/office/drawing/2014/main" id="{94A7B5E7-A6F4-4768-9CB2-86DC8A58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4480" y="3145819"/>
            <a:ext cx="2843784" cy="324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Γραφικό 6">
            <a:extLst>
              <a:ext uri="{FF2B5EF4-FFF2-40B4-BE49-F238E27FC236}">
                <a16:creationId xmlns:a16="http://schemas.microsoft.com/office/drawing/2014/main" id="{996D6139-CE9F-4775-8D4D-DD02ED498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9131" y="280679"/>
            <a:ext cx="1793704" cy="1069756"/>
          </a:xfrm>
          <a:prstGeom prst="rect">
            <a:avLst/>
          </a:prstGeom>
        </p:spPr>
      </p:pic>
      <p:pic>
        <p:nvPicPr>
          <p:cNvPr id="9" name="Εικόνα 8" descr="Εικόνα που περιέχει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689E092C-F179-4AB5-B450-42D245F043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37" y="1384691"/>
            <a:ext cx="2490693" cy="12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κείμενο, πόζα&#10;&#10;Περιγραφή που δημιουργήθηκε αυτόματα">
            <a:extLst>
              <a:ext uri="{FF2B5EF4-FFF2-40B4-BE49-F238E27FC236}">
                <a16:creationId xmlns:a16="http://schemas.microsoft.com/office/drawing/2014/main" id="{C4712EDB-4370-4C84-A22D-B2B501C08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" r="2916" b="1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C55C8D2-96B9-4FB4-85C2-E4894D37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The Saya</a:t>
            </a:r>
          </a:p>
        </p:txBody>
      </p:sp>
    </p:spTree>
    <p:extLst>
      <p:ext uri="{BB962C8B-B14F-4D97-AF65-F5344CB8AC3E}">
        <p14:creationId xmlns:p14="http://schemas.microsoft.com/office/powerpoint/2010/main" val="3162470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A8C9FA1-2141-4C35-A1B3-574E3131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200" dirty="0"/>
              <a:t>The </a:t>
            </a:r>
            <a:r>
              <a:rPr lang="en-US" sz="6200" dirty="0" err="1"/>
              <a:t>Foystani</a:t>
            </a:r>
            <a:r>
              <a:rPr lang="en-US" sz="6200" dirty="0"/>
              <a:t> with the apron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7836D"/>
          </a:solidFill>
          <a:ln w="38100" cap="rnd">
            <a:solidFill>
              <a:srgbClr val="C7836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121FA4E-0E9B-4D96-A8F5-0CBC38A0B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663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165EBC-B55E-43CA-BC9D-764837BF7788}"/>
              </a:ext>
            </a:extLst>
          </p:cNvPr>
          <p:cNvSpPr txBox="1"/>
          <p:nvPr/>
        </p:nvSpPr>
        <p:spPr>
          <a:xfrm>
            <a:off x="704850" y="5010150"/>
            <a:ext cx="4376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It is one pieced </a:t>
            </a:r>
            <a:r>
              <a:rPr lang="en-US" b="1" u="sng" dirty="0">
                <a:latin typeface="Book Antiqua" panose="02040602050305030304" pitchFamily="18" charset="0"/>
              </a:rPr>
              <a:t>dress</a:t>
            </a:r>
            <a:r>
              <a:rPr lang="en-US" dirty="0">
                <a:latin typeface="Book Antiqua" panose="02040602050305030304" pitchFamily="18" charset="0"/>
              </a:rPr>
              <a:t>, worn in the rural areas of Cyprus. It is accompanied with an </a:t>
            </a:r>
            <a:r>
              <a:rPr lang="en-US" b="1" u="sng" dirty="0">
                <a:latin typeface="Book Antiqua" panose="02040602050305030304" pitchFamily="18" charset="0"/>
              </a:rPr>
              <a:t>apron</a:t>
            </a:r>
            <a:r>
              <a:rPr lang="en-US" dirty="0">
                <a:latin typeface="Book Antiqua" panose="02040602050305030304" pitchFamily="18" charset="0"/>
              </a:rPr>
              <a:t>.</a:t>
            </a:r>
            <a:endParaRPr lang="el-CY" dirty="0">
              <a:latin typeface="Book Antiqua" panose="02040602050305030304" pitchFamily="18" charset="0"/>
            </a:endParaRPr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99036D95-F085-474E-8C7B-2085C4620050}"/>
              </a:ext>
            </a:extLst>
          </p:cNvPr>
          <p:cNvCxnSpPr>
            <a:cxnSpLocks/>
          </p:cNvCxnSpPr>
          <p:nvPr/>
        </p:nvCxnSpPr>
        <p:spPr>
          <a:xfrm flipV="1">
            <a:off x="7004482" y="4846321"/>
            <a:ext cx="1539443" cy="9596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17E7231-A7F6-4795-9676-31DC21D351CA}"/>
              </a:ext>
            </a:extLst>
          </p:cNvPr>
          <p:cNvSpPr txBox="1"/>
          <p:nvPr/>
        </p:nvSpPr>
        <p:spPr>
          <a:xfrm>
            <a:off x="5769139" y="5689639"/>
            <a:ext cx="133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The apron</a:t>
            </a:r>
            <a:endParaRPr lang="el-CY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793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4101" name="Rectangle 7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9191E4A-77AD-49EA-8AF6-58346856E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544" y="1695635"/>
            <a:ext cx="5894773" cy="25390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8200" dirty="0"/>
              <a:t>The Amalia Costume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CF436"/>
          </a:solidFill>
          <a:ln w="38100" cap="rnd">
            <a:solidFill>
              <a:srgbClr val="FCF43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in on Costumes of Cyprus">
            <a:extLst>
              <a:ext uri="{FF2B5EF4-FFF2-40B4-BE49-F238E27FC236}">
                <a16:creationId xmlns:a16="http://schemas.microsoft.com/office/drawing/2014/main" id="{DB8D63BF-7A6A-4B3F-ABE1-05DEA57CB2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638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B7858-7447-4C27-B5C1-2FD00D2EAED2}"/>
              </a:ext>
            </a:extLst>
          </p:cNvPr>
          <p:cNvSpPr txBox="1"/>
          <p:nvPr/>
        </p:nvSpPr>
        <p:spPr>
          <a:xfrm>
            <a:off x="5081789" y="5086350"/>
            <a:ext cx="5967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Book Antiqua" panose="02040602050305030304" pitchFamily="18" charset="0"/>
              </a:rPr>
              <a:t>It was worn in the urban areas of Cyprus</a:t>
            </a:r>
            <a:r>
              <a:rPr lang="en-US" b="1" dirty="0">
                <a:latin typeface="Book Antiqua" panose="02040602050305030304" pitchFamily="18" charset="0"/>
              </a:rPr>
              <a:t>.</a:t>
            </a:r>
            <a:r>
              <a:rPr lang="en-US" dirty="0"/>
              <a:t>.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963735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154AAC51-3C47-43C9-B7D4-59C392120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000" dirty="0"/>
              <a:t>Bride with traditional costume</a:t>
            </a:r>
          </a:p>
        </p:txBody>
      </p:sp>
      <p:pic>
        <p:nvPicPr>
          <p:cNvPr id="5126" name="Picture 6" descr="Eλλήνων Παράδοση: Η Κυπριακή Παραδοσιακή Νυφιάτικη Ενδυμασία | Fashion,  Fashion inspo, Clothes">
            <a:extLst>
              <a:ext uri="{FF2B5EF4-FFF2-40B4-BE49-F238E27FC236}">
                <a16:creationId xmlns:a16="http://schemas.microsoft.com/office/drawing/2014/main" id="{E921B71C-C4CE-49D4-A149-1B9ED3273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2729" y="320040"/>
            <a:ext cx="2269037" cy="38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CTOC: Η Κυπριακή Παραδοσιακή Νυφιάτικη Ενδυμασία | Fashion, Pretty  dresses, Victorian dress">
            <a:extLst>
              <a:ext uri="{FF2B5EF4-FFF2-40B4-BE49-F238E27FC236}">
                <a16:creationId xmlns:a16="http://schemas.microsoft.com/office/drawing/2014/main" id="{976FECB0-7D1E-4C18-9736-8EBF01788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7970" y="320040"/>
            <a:ext cx="2327468" cy="38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6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54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3D6CD0-2055-4678-B10D-94B5F438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And now… our traditional costumes worn by Cypriots dancers</a:t>
            </a:r>
            <a:endParaRPr lang="el-CY" dirty="0"/>
          </a:p>
        </p:txBody>
      </p:sp>
      <p:pic>
        <p:nvPicPr>
          <p:cNvPr id="4" name="1ος γυναικείος κυπριακός αντικριστός - χορευτικό">
            <a:hlinkClick r:id="" action="ppaction://media"/>
            <a:extLst>
              <a:ext uri="{FF2B5EF4-FFF2-40B4-BE49-F238E27FC236}">
                <a16:creationId xmlns:a16="http://schemas.microsoft.com/office/drawing/2014/main" id="{DC701CC7-60ED-4F66-8385-588DFC93B2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4575" y="1928813"/>
            <a:ext cx="7561263" cy="4252912"/>
          </a:xfrm>
        </p:spPr>
      </p:pic>
    </p:spTree>
    <p:extLst>
      <p:ext uri="{BB962C8B-B14F-4D97-AF65-F5344CB8AC3E}">
        <p14:creationId xmlns:p14="http://schemas.microsoft.com/office/powerpoint/2010/main" val="13747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3D6CD0-2055-4678-B10D-94B5F438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And now… our traditional costumes worn by Cypriots dancers</a:t>
            </a:r>
            <a:endParaRPr lang="el-CY" dirty="0"/>
          </a:p>
        </p:txBody>
      </p:sp>
      <p:pic>
        <p:nvPicPr>
          <p:cNvPr id="5" name="ANTRIKOS ANTIKRISTOS">
            <a:hlinkClick r:id="" action="ppaction://media"/>
            <a:extLst>
              <a:ext uri="{FF2B5EF4-FFF2-40B4-BE49-F238E27FC236}">
                <a16:creationId xmlns:a16="http://schemas.microsoft.com/office/drawing/2014/main" id="{A7E9767E-5399-431E-AB59-05D191A61B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6163" y="1928813"/>
            <a:ext cx="7561262" cy="4252912"/>
          </a:xfrm>
        </p:spPr>
      </p:pic>
    </p:spTree>
    <p:extLst>
      <p:ext uri="{BB962C8B-B14F-4D97-AF65-F5344CB8AC3E}">
        <p14:creationId xmlns:p14="http://schemas.microsoft.com/office/powerpoint/2010/main" val="20592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85A31A7-4EF0-4696-86C0-FCF37740C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/>
              <a:t>Thank you very much for your attention!!!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B7763"/>
          </a:solidFill>
          <a:ln w="38100" cap="rnd">
            <a:solidFill>
              <a:srgbClr val="CB776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 descr="Εικόνα που περιέχει διαφορετικός, μάτσο, αρκετά&#10;&#10;Περιγραφή που δημιουργήθηκε αυτόματα">
            <a:extLst>
              <a:ext uri="{FF2B5EF4-FFF2-40B4-BE49-F238E27FC236}">
                <a16:creationId xmlns:a16="http://schemas.microsoft.com/office/drawing/2014/main" id="{70373BE8-ADBC-42EA-B9CB-716016DCE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97" y="640080"/>
            <a:ext cx="628941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2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A9643"/>
          </a:solidFill>
          <a:ln w="38100" cap="rnd">
            <a:solidFill>
              <a:srgbClr val="CA964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A964B-40E6-48FA-8EBA-E2DE6387E743}"/>
              </a:ext>
            </a:extLst>
          </p:cNvPr>
          <p:cNvSpPr txBox="1"/>
          <p:nvPr/>
        </p:nvSpPr>
        <p:spPr>
          <a:xfrm>
            <a:off x="5537459" y="2777646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</a:rPr>
              <a:t>The traditional costumes of Cyprus are </a:t>
            </a:r>
            <a:r>
              <a:rPr lang="en-US" sz="4000" u="sng" dirty="0">
                <a:latin typeface="+mj-lt"/>
              </a:rPr>
              <a:t>an integral component of our traditional culture</a:t>
            </a:r>
            <a:r>
              <a:rPr lang="en-US" sz="4000" dirty="0">
                <a:latin typeface="+mj-lt"/>
              </a:rPr>
              <a:t>. </a:t>
            </a:r>
          </a:p>
        </p:txBody>
      </p:sp>
      <p:pic>
        <p:nvPicPr>
          <p:cNvPr id="5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0F31021D-1252-409A-A14A-51FC61FC1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36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7331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36" name="Rectangle 79">
            <a:extLst>
              <a:ext uri="{FF2B5EF4-FFF2-40B4-BE49-F238E27FC236}">
                <a16:creationId xmlns:a16="http://schemas.microsoft.com/office/drawing/2014/main" id="{C8814D43-75C6-4E33-8A48-EA5F793E7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AEC33B3-653A-4F29-80DA-16281AD12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41" y="-36513"/>
            <a:ext cx="3522934" cy="2450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800" dirty="0"/>
              <a:t>The Materials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E6FE2A2-2E1E-4C16-8EFD-07DA3F3FD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07" y="2243978"/>
            <a:ext cx="3522934" cy="34749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Book Antiqua" panose="02040602050305030304" pitchFamily="18" charset="0"/>
              </a:rPr>
              <a:t>The materials used for the costumes were </a:t>
            </a:r>
            <a:r>
              <a:rPr lang="en-US" b="1" u="sng" dirty="0">
                <a:latin typeface="Book Antiqua" panose="02040602050305030304" pitchFamily="18" charset="0"/>
              </a:rPr>
              <a:t>cotton</a:t>
            </a:r>
            <a:r>
              <a:rPr lang="en-US" b="1" dirty="0">
                <a:latin typeface="Book Antiqua" panose="02040602050305030304" pitchFamily="18" charset="0"/>
              </a:rPr>
              <a:t> and </a:t>
            </a:r>
            <a:r>
              <a:rPr lang="en-US" b="1" u="sng" dirty="0">
                <a:latin typeface="Book Antiqua" panose="02040602050305030304" pitchFamily="18" charset="0"/>
              </a:rPr>
              <a:t>silk</a:t>
            </a:r>
            <a:r>
              <a:rPr lang="en-US" b="1" dirty="0"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1028" name="Picture 4" descr="28]. Ο κυπριακός αργαλειός | Η ΑΛΛΗ ΚΥΠΡΟΣ">
            <a:extLst>
              <a:ext uri="{FF2B5EF4-FFF2-40B4-BE49-F238E27FC236}">
                <a16:creationId xmlns:a16="http://schemas.microsoft.com/office/drawing/2014/main" id="{F43812F0-4199-4726-BEA3-E5A9FC5D0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r="-1" b="-1"/>
          <a:stretch/>
        </p:blipFill>
        <p:spPr bwMode="auto">
          <a:xfrm>
            <a:off x="4654842" y="10"/>
            <a:ext cx="3008523" cy="4115294"/>
          </a:xfrm>
          <a:custGeom>
            <a:avLst/>
            <a:gdLst/>
            <a:ahLst/>
            <a:cxnLst/>
            <a:rect l="l" t="t" r="r" b="b"/>
            <a:pathLst>
              <a:path w="3008523" h="4115304">
                <a:moveTo>
                  <a:pt x="24852" y="0"/>
                </a:moveTo>
                <a:lnTo>
                  <a:pt x="2979215" y="0"/>
                </a:lnTo>
                <a:lnTo>
                  <a:pt x="2994066" y="116180"/>
                </a:lnTo>
                <a:cubicBezTo>
                  <a:pt x="3005186" y="195816"/>
                  <a:pt x="3009899" y="276075"/>
                  <a:pt x="3008178" y="356320"/>
                </a:cubicBezTo>
                <a:cubicBezTo>
                  <a:pt x="3008319" y="552394"/>
                  <a:pt x="2998582" y="748086"/>
                  <a:pt x="2980941" y="943653"/>
                </a:cubicBezTo>
                <a:cubicBezTo>
                  <a:pt x="2976665" y="1015643"/>
                  <a:pt x="2978598" y="1087813"/>
                  <a:pt x="2986727" y="1159537"/>
                </a:cubicBezTo>
                <a:cubicBezTo>
                  <a:pt x="2994856" y="1240519"/>
                  <a:pt x="2992019" y="1322097"/>
                  <a:pt x="2978260" y="1402470"/>
                </a:cubicBezTo>
                <a:cubicBezTo>
                  <a:pt x="2960902" y="1497713"/>
                  <a:pt x="2968664" y="1592956"/>
                  <a:pt x="2975014" y="1688199"/>
                </a:cubicBezTo>
                <a:cubicBezTo>
                  <a:pt x="2992372" y="1949673"/>
                  <a:pt x="3013541" y="2211147"/>
                  <a:pt x="2999428" y="2473510"/>
                </a:cubicBezTo>
                <a:cubicBezTo>
                  <a:pt x="2996464" y="2529513"/>
                  <a:pt x="2983482" y="2584119"/>
                  <a:pt x="2978118" y="2639740"/>
                </a:cubicBezTo>
                <a:cubicBezTo>
                  <a:pt x="2962453" y="2801400"/>
                  <a:pt x="2980801" y="2962424"/>
                  <a:pt x="2988280" y="3123702"/>
                </a:cubicBezTo>
                <a:cubicBezTo>
                  <a:pt x="2999033" y="3302188"/>
                  <a:pt x="2996860" y="3481118"/>
                  <a:pt x="2981788" y="3659349"/>
                </a:cubicBezTo>
                <a:cubicBezTo>
                  <a:pt x="2972333" y="3756116"/>
                  <a:pt x="2969123" y="3853010"/>
                  <a:pt x="2970287" y="3949936"/>
                </a:cubicBezTo>
                <a:lnTo>
                  <a:pt x="2976835" y="4079050"/>
                </a:lnTo>
                <a:lnTo>
                  <a:pt x="2975002" y="4079008"/>
                </a:lnTo>
                <a:cubicBezTo>
                  <a:pt x="2922505" y="4079573"/>
                  <a:pt x="2870008" y="4083101"/>
                  <a:pt x="2817511" y="4086276"/>
                </a:cubicBezTo>
                <a:cubicBezTo>
                  <a:pt x="2529266" y="4103634"/>
                  <a:pt x="2241021" y="4124803"/>
                  <a:pt x="1951796" y="4110690"/>
                </a:cubicBezTo>
                <a:cubicBezTo>
                  <a:pt x="1890059" y="4107726"/>
                  <a:pt x="1829862" y="4094744"/>
                  <a:pt x="1768546" y="4089380"/>
                </a:cubicBezTo>
                <a:cubicBezTo>
                  <a:pt x="1590335" y="4073715"/>
                  <a:pt x="1412824" y="4092063"/>
                  <a:pt x="1235034" y="4099542"/>
                </a:cubicBezTo>
                <a:cubicBezTo>
                  <a:pt x="1038273" y="4110295"/>
                  <a:pt x="841024" y="4108122"/>
                  <a:pt x="644545" y="4093050"/>
                </a:cubicBezTo>
                <a:cubicBezTo>
                  <a:pt x="537871" y="4083595"/>
                  <a:pt x="431056" y="4080385"/>
                  <a:pt x="324207" y="4081549"/>
                </a:cubicBezTo>
                <a:lnTo>
                  <a:pt x="14165" y="4095812"/>
                </a:lnTo>
                <a:lnTo>
                  <a:pt x="15439" y="4046690"/>
                </a:lnTo>
                <a:cubicBezTo>
                  <a:pt x="18374" y="4018368"/>
                  <a:pt x="22584" y="3990046"/>
                  <a:pt x="28197" y="3961979"/>
                </a:cubicBezTo>
                <a:cubicBezTo>
                  <a:pt x="40955" y="3897553"/>
                  <a:pt x="31514" y="3834402"/>
                  <a:pt x="21563" y="3770614"/>
                </a:cubicBezTo>
                <a:cubicBezTo>
                  <a:pt x="13335" y="3723257"/>
                  <a:pt x="13335" y="3674829"/>
                  <a:pt x="21563" y="3627473"/>
                </a:cubicBezTo>
                <a:cubicBezTo>
                  <a:pt x="40700" y="3525411"/>
                  <a:pt x="30111" y="3423350"/>
                  <a:pt x="20543" y="3322437"/>
                </a:cubicBezTo>
                <a:cubicBezTo>
                  <a:pt x="7785" y="3186823"/>
                  <a:pt x="1406" y="3052357"/>
                  <a:pt x="33300" y="2917763"/>
                </a:cubicBezTo>
                <a:cubicBezTo>
                  <a:pt x="53330" y="2833053"/>
                  <a:pt x="36872" y="2747066"/>
                  <a:pt x="26284" y="2662610"/>
                </a:cubicBezTo>
                <a:cubicBezTo>
                  <a:pt x="18272" y="2599804"/>
                  <a:pt x="17328" y="2536296"/>
                  <a:pt x="23477" y="2473286"/>
                </a:cubicBezTo>
                <a:cubicBezTo>
                  <a:pt x="32790" y="2377718"/>
                  <a:pt x="29486" y="2281334"/>
                  <a:pt x="13654" y="2186621"/>
                </a:cubicBezTo>
                <a:cubicBezTo>
                  <a:pt x="4264" y="2133256"/>
                  <a:pt x="7899" y="2078424"/>
                  <a:pt x="24242" y="2026768"/>
                </a:cubicBezTo>
                <a:cubicBezTo>
                  <a:pt x="48099" y="1952646"/>
                  <a:pt x="33683" y="1876993"/>
                  <a:pt x="24242" y="1802105"/>
                </a:cubicBezTo>
                <a:cubicBezTo>
                  <a:pt x="10081" y="1684607"/>
                  <a:pt x="-6887" y="1567364"/>
                  <a:pt x="3192" y="1448463"/>
                </a:cubicBezTo>
                <a:cubicBezTo>
                  <a:pt x="4787" y="1415892"/>
                  <a:pt x="9316" y="1383526"/>
                  <a:pt x="16716" y="1351759"/>
                </a:cubicBezTo>
                <a:cubicBezTo>
                  <a:pt x="50153" y="1229069"/>
                  <a:pt x="51646" y="1099859"/>
                  <a:pt x="21053" y="976429"/>
                </a:cubicBezTo>
                <a:cubicBezTo>
                  <a:pt x="-11352" y="843621"/>
                  <a:pt x="-4463" y="711579"/>
                  <a:pt x="28835" y="579920"/>
                </a:cubicBezTo>
                <a:cubicBezTo>
                  <a:pt x="65552" y="440185"/>
                  <a:pt x="68779" y="293753"/>
                  <a:pt x="38276" y="152538"/>
                </a:cubicBezTo>
                <a:cubicBezTo>
                  <a:pt x="32318" y="125065"/>
                  <a:pt x="28191" y="97256"/>
                  <a:pt x="25911" y="6929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6">
            <a:extLst>
              <a:ext uri="{FF2B5EF4-FFF2-40B4-BE49-F238E27FC236}">
                <a16:creationId xmlns:a16="http://schemas.microsoft.com/office/drawing/2014/main" id="{CBFD732F-F4A3-490D-A72E-EEFD47BB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Pano Lefkara, Larnaca, Cyprus - Λεύκαρα, Κύπρος - Garden Kamara House Κάτω  Δρυς – 7714 – Κύπρος. Αργαλειός (05.04.2011). | Facebook">
            <a:extLst>
              <a:ext uri="{FF2B5EF4-FFF2-40B4-BE49-F238E27FC236}">
                <a16:creationId xmlns:a16="http://schemas.microsoft.com/office/drawing/2014/main" id="{6B1893AA-6B5E-4D2B-8554-662A69B10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729"/>
          <a:stretch/>
        </p:blipFill>
        <p:spPr bwMode="auto">
          <a:xfrm>
            <a:off x="4654842" y="4311227"/>
            <a:ext cx="3851767" cy="2546773"/>
          </a:xfrm>
          <a:custGeom>
            <a:avLst/>
            <a:gdLst/>
            <a:ahLst/>
            <a:cxnLst/>
            <a:rect l="l" t="t" r="r" b="b"/>
            <a:pathLst>
              <a:path w="3851767" h="2546773">
                <a:moveTo>
                  <a:pt x="2228768" y="1329"/>
                </a:moveTo>
                <a:cubicBezTo>
                  <a:pt x="2306504" y="3895"/>
                  <a:pt x="2384120" y="10183"/>
                  <a:pt x="2461354" y="20181"/>
                </a:cubicBezTo>
                <a:cubicBezTo>
                  <a:pt x="2577127" y="36835"/>
                  <a:pt x="2693882" y="26532"/>
                  <a:pt x="2810216" y="19476"/>
                </a:cubicBezTo>
                <a:cubicBezTo>
                  <a:pt x="2951049" y="10867"/>
                  <a:pt x="3091741" y="6210"/>
                  <a:pt x="3232853" y="20323"/>
                </a:cubicBezTo>
                <a:cubicBezTo>
                  <a:pt x="3333228" y="30483"/>
                  <a:pt x="3434162" y="21028"/>
                  <a:pt x="3534817" y="15383"/>
                </a:cubicBezTo>
                <a:cubicBezTo>
                  <a:pt x="3587342" y="11714"/>
                  <a:pt x="3639965" y="9879"/>
                  <a:pt x="3692589" y="9879"/>
                </a:cubicBezTo>
                <a:lnTo>
                  <a:pt x="3834056" y="14814"/>
                </a:lnTo>
                <a:lnTo>
                  <a:pt x="3836624" y="266102"/>
                </a:lnTo>
                <a:cubicBezTo>
                  <a:pt x="3833493" y="376950"/>
                  <a:pt x="3829341" y="487798"/>
                  <a:pt x="3833895" y="598646"/>
                </a:cubicBezTo>
                <a:cubicBezTo>
                  <a:pt x="3842870" y="818327"/>
                  <a:pt x="3853184" y="1038005"/>
                  <a:pt x="3838717" y="1257560"/>
                </a:cubicBezTo>
                <a:cubicBezTo>
                  <a:pt x="3828806" y="1408046"/>
                  <a:pt x="3815811" y="1559288"/>
                  <a:pt x="3819831" y="1710531"/>
                </a:cubicBezTo>
                <a:cubicBezTo>
                  <a:pt x="3824117" y="1865807"/>
                  <a:pt x="3838181" y="2020453"/>
                  <a:pt x="3848495" y="2175350"/>
                </a:cubicBezTo>
                <a:cubicBezTo>
                  <a:pt x="3855955" y="2288984"/>
                  <a:pt x="3850652" y="2403058"/>
                  <a:pt x="3832690" y="2515646"/>
                </a:cubicBezTo>
                <a:lnTo>
                  <a:pt x="3830673" y="2546773"/>
                </a:lnTo>
                <a:lnTo>
                  <a:pt x="20600" y="2546773"/>
                </a:lnTo>
                <a:lnTo>
                  <a:pt x="22581" y="2532072"/>
                </a:lnTo>
                <a:cubicBezTo>
                  <a:pt x="35339" y="2420570"/>
                  <a:pt x="24877" y="2309706"/>
                  <a:pt x="14289" y="2199097"/>
                </a:cubicBezTo>
                <a:cubicBezTo>
                  <a:pt x="2577" y="2063804"/>
                  <a:pt x="6226" y="1927626"/>
                  <a:pt x="25133" y="1793147"/>
                </a:cubicBezTo>
                <a:cubicBezTo>
                  <a:pt x="35786" y="1702096"/>
                  <a:pt x="35530" y="1610100"/>
                  <a:pt x="24367" y="1519113"/>
                </a:cubicBezTo>
                <a:cubicBezTo>
                  <a:pt x="5996" y="1349691"/>
                  <a:pt x="-19775" y="1179121"/>
                  <a:pt x="24367" y="1008806"/>
                </a:cubicBezTo>
                <a:cubicBezTo>
                  <a:pt x="43121" y="936342"/>
                  <a:pt x="37125" y="860307"/>
                  <a:pt x="26663" y="786440"/>
                </a:cubicBezTo>
                <a:cubicBezTo>
                  <a:pt x="9721" y="659871"/>
                  <a:pt x="8778" y="531669"/>
                  <a:pt x="23857" y="404858"/>
                </a:cubicBezTo>
                <a:cubicBezTo>
                  <a:pt x="32239" y="337778"/>
                  <a:pt x="31895" y="269894"/>
                  <a:pt x="22836" y="202904"/>
                </a:cubicBezTo>
                <a:cubicBezTo>
                  <a:pt x="16458" y="161314"/>
                  <a:pt x="17159" y="119533"/>
                  <a:pt x="18260" y="77719"/>
                </a:cubicBezTo>
                <a:lnTo>
                  <a:pt x="17201" y="16987"/>
                </a:lnTo>
                <a:lnTo>
                  <a:pt x="155607" y="20171"/>
                </a:lnTo>
                <a:cubicBezTo>
                  <a:pt x="345286" y="19609"/>
                  <a:pt x="534670" y="7199"/>
                  <a:pt x="723345" y="9315"/>
                </a:cubicBezTo>
                <a:cubicBezTo>
                  <a:pt x="828339" y="10444"/>
                  <a:pt x="933054" y="31612"/>
                  <a:pt x="1038328" y="27661"/>
                </a:cubicBezTo>
                <a:cubicBezTo>
                  <a:pt x="1357371" y="16089"/>
                  <a:pt x="1676555" y="19899"/>
                  <a:pt x="1995458" y="4798"/>
                </a:cubicBezTo>
                <a:cubicBezTo>
                  <a:pt x="2073175" y="-85"/>
                  <a:pt x="2151032" y="-1238"/>
                  <a:pt x="2228768" y="13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8]. Ο κυπριακός αργαλειός | Η ΑΛΛΗ ΚΥΠΡΟΣ">
            <a:extLst>
              <a:ext uri="{FF2B5EF4-FFF2-40B4-BE49-F238E27FC236}">
                <a16:creationId xmlns:a16="http://schemas.microsoft.com/office/drawing/2014/main" id="{E87D6078-1A90-401E-B37D-A1DDC52B2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" b="-5"/>
          <a:stretch/>
        </p:blipFill>
        <p:spPr bwMode="auto">
          <a:xfrm>
            <a:off x="8699547" y="4187536"/>
            <a:ext cx="3492455" cy="2670464"/>
          </a:xfrm>
          <a:custGeom>
            <a:avLst/>
            <a:gdLst/>
            <a:ahLst/>
            <a:cxnLst/>
            <a:rect l="l" t="t" r="r" b="b"/>
            <a:pathLst>
              <a:path w="3492455" h="2670464">
                <a:moveTo>
                  <a:pt x="3492454" y="0"/>
                </a:moveTo>
                <a:lnTo>
                  <a:pt x="3492455" y="0"/>
                </a:lnTo>
                <a:lnTo>
                  <a:pt x="3492455" y="2670464"/>
                </a:lnTo>
                <a:lnTo>
                  <a:pt x="22094" y="2670464"/>
                </a:lnTo>
                <a:lnTo>
                  <a:pt x="26537" y="2636565"/>
                </a:lnTo>
                <a:cubicBezTo>
                  <a:pt x="37788" y="2451923"/>
                  <a:pt x="28413" y="2267533"/>
                  <a:pt x="15822" y="2083521"/>
                </a:cubicBezTo>
                <a:cubicBezTo>
                  <a:pt x="-1861" y="1835118"/>
                  <a:pt x="-387" y="1585844"/>
                  <a:pt x="20242" y="1337642"/>
                </a:cubicBezTo>
                <a:cubicBezTo>
                  <a:pt x="41459" y="1117571"/>
                  <a:pt x="37454" y="895988"/>
                  <a:pt x="8320" y="676712"/>
                </a:cubicBezTo>
                <a:cubicBezTo>
                  <a:pt x="-9495" y="552441"/>
                  <a:pt x="6579" y="427036"/>
                  <a:pt x="8320" y="302134"/>
                </a:cubicBezTo>
                <a:lnTo>
                  <a:pt x="12190" y="139575"/>
                </a:lnTo>
                <a:lnTo>
                  <a:pt x="99516" y="133852"/>
                </a:lnTo>
                <a:cubicBezTo>
                  <a:pt x="211510" y="121998"/>
                  <a:pt x="323504" y="131171"/>
                  <a:pt x="435498" y="139780"/>
                </a:cubicBezTo>
                <a:cubicBezTo>
                  <a:pt x="632608" y="155162"/>
                  <a:pt x="829578" y="148247"/>
                  <a:pt x="1026268" y="136957"/>
                </a:cubicBezTo>
                <a:cubicBezTo>
                  <a:pt x="1161684" y="129731"/>
                  <a:pt x="1297462" y="133697"/>
                  <a:pt x="1432246" y="148811"/>
                </a:cubicBezTo>
                <a:lnTo>
                  <a:pt x="1479476" y="151347"/>
                </a:lnTo>
                <a:lnTo>
                  <a:pt x="1505794" y="154630"/>
                </a:lnTo>
                <a:lnTo>
                  <a:pt x="1623334" y="159020"/>
                </a:lnTo>
                <a:lnTo>
                  <a:pt x="1624456" y="159537"/>
                </a:lnTo>
                <a:lnTo>
                  <a:pt x="1638454" y="159537"/>
                </a:lnTo>
                <a:lnTo>
                  <a:pt x="1639578" y="158918"/>
                </a:lnTo>
                <a:lnTo>
                  <a:pt x="1754394" y="154630"/>
                </a:lnTo>
                <a:lnTo>
                  <a:pt x="1839394" y="144027"/>
                </a:lnTo>
                <a:lnTo>
                  <a:pt x="1958902" y="138104"/>
                </a:lnTo>
                <a:cubicBezTo>
                  <a:pt x="2055700" y="136855"/>
                  <a:pt x="2152544" y="139151"/>
                  <a:pt x="2249244" y="145001"/>
                </a:cubicBezTo>
                <a:cubicBezTo>
                  <a:pt x="2427314" y="153610"/>
                  <a:pt x="2605104" y="144719"/>
                  <a:pt x="2783036" y="134275"/>
                </a:cubicBezTo>
                <a:cubicBezTo>
                  <a:pt x="2994564" y="121857"/>
                  <a:pt x="3205954" y="141614"/>
                  <a:pt x="3417482" y="144578"/>
                </a:cubicBezTo>
                <a:cubicBezTo>
                  <a:pt x="3436450" y="144861"/>
                  <a:pt x="3455454" y="143802"/>
                  <a:pt x="3474460" y="142496"/>
                </a:cubicBezTo>
                <a:lnTo>
                  <a:pt x="3492454" y="1413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">
            <a:extLst>
              <a:ext uri="{FF2B5EF4-FFF2-40B4-BE49-F238E27FC236}">
                <a16:creationId xmlns:a16="http://schemas.microsoft.com/office/drawing/2014/main" id="{66057CEE-7B10-4C91-BF11-883C6B52C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6" r="1174" b="-1"/>
          <a:stretch/>
        </p:blipFill>
        <p:spPr bwMode="auto">
          <a:xfrm>
            <a:off x="7854807" y="-2"/>
            <a:ext cx="4337195" cy="4244532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E38C56-B794-4933-850E-2079503AEB07}"/>
              </a:ext>
            </a:extLst>
          </p:cNvPr>
          <p:cNvSpPr txBox="1"/>
          <p:nvPr/>
        </p:nvSpPr>
        <p:spPr>
          <a:xfrm>
            <a:off x="634937" y="5364586"/>
            <a:ext cx="40168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latin typeface="Book Antiqua" panose="02040602050305030304" pitchFamily="18" charset="0"/>
                <a:cs typeface="Aparajita" panose="02020603050405020304" pitchFamily="18" charset="0"/>
              </a:rPr>
              <a:t>Women weaving on </a:t>
            </a:r>
            <a:r>
              <a:rPr lang="en-US" sz="2800" b="1" dirty="0" err="1">
                <a:latin typeface="Book Antiqua" panose="02040602050305030304" pitchFamily="18" charset="0"/>
                <a:cs typeface="Aparajita" panose="02020603050405020304" pitchFamily="18" charset="0"/>
              </a:rPr>
              <a:t>argalios</a:t>
            </a:r>
            <a:r>
              <a:rPr lang="en-US" sz="2800" b="1" dirty="0">
                <a:latin typeface="Book Antiqua" panose="02040602050305030304" pitchFamily="18" charset="0"/>
                <a:cs typeface="Aparajita" panose="02020603050405020304" pitchFamily="18" charset="0"/>
              </a:rPr>
              <a:t> which is called “</a:t>
            </a:r>
            <a:r>
              <a:rPr lang="en-US" sz="2800" b="1" dirty="0" err="1">
                <a:latin typeface="Book Antiqua" panose="02040602050305030304" pitchFamily="18" charset="0"/>
                <a:cs typeface="Aparajita" panose="02020603050405020304" pitchFamily="18" charset="0"/>
              </a:rPr>
              <a:t>voufa</a:t>
            </a:r>
            <a:r>
              <a:rPr lang="en-US" sz="2800" b="1" dirty="0">
                <a:latin typeface="Book Antiqua" panose="02040602050305030304" pitchFamily="18" charset="0"/>
                <a:cs typeface="Aparajita" panose="02020603050405020304" pitchFamily="18" charset="0"/>
              </a:rPr>
              <a:t>”.</a:t>
            </a:r>
            <a:endParaRPr lang="el-CY" sz="2800" b="1" dirty="0">
              <a:latin typeface="Book Antiqua" panose="0204060205030503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2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DBC4FC8-46FC-49B7-BEFD-FFC03BFB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dirty="0"/>
              <a:t>Male Costume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B99A74"/>
          </a:solidFill>
          <a:ln w="38100" cap="rnd">
            <a:solidFill>
              <a:srgbClr val="B99A74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5CFB7E6-EFE2-44A3-9F26-4A071EAA7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15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145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AC47DE-8116-4EA8-A336-AE771958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Male Costume</a:t>
            </a:r>
            <a:endParaRPr lang="el-CY" b="1" dirty="0"/>
          </a:p>
        </p:txBody>
      </p:sp>
      <p:pic>
        <p:nvPicPr>
          <p:cNvPr id="7" name="Θέση περιεχομένου 6" descr="Εικόνα που περιέχει άτομο, έδαφος, υπαίθριος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415FA092-5DA5-42C5-82AF-6B8878845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488" y="2044223"/>
            <a:ext cx="2700378" cy="4252912"/>
          </a:xfrm>
        </p:spPr>
      </p:pic>
      <p:sp>
        <p:nvSpPr>
          <p:cNvPr id="10" name="Θέση περιεχομένου 2">
            <a:extLst>
              <a:ext uri="{FF2B5EF4-FFF2-40B4-BE49-F238E27FC236}">
                <a16:creationId xmlns:a16="http://schemas.microsoft.com/office/drawing/2014/main" id="{CCE4C321-640E-40B8-99C7-A878F2DF14EE}"/>
              </a:ext>
            </a:extLst>
          </p:cNvPr>
          <p:cNvSpPr txBox="1">
            <a:spLocks/>
          </p:cNvSpPr>
          <p:nvPr/>
        </p:nvSpPr>
        <p:spPr>
          <a:xfrm>
            <a:off x="7556095" y="3271854"/>
            <a:ext cx="4286717" cy="1512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latin typeface="Book Antiqua" panose="02040602050305030304" pitchFamily="18" charset="0"/>
              </a:rPr>
              <a:t>The Cypriot Male Costume basically consists of</a:t>
            </a:r>
            <a:r>
              <a:rPr lang="el-GR" sz="3200" b="1" u="sng" dirty="0">
                <a:latin typeface="Book Antiqua" panose="02040602050305030304" pitchFamily="18" charset="0"/>
              </a:rPr>
              <a:t>:</a:t>
            </a:r>
            <a:endParaRPr lang="en-US" sz="3200" b="1" u="sng" dirty="0">
              <a:latin typeface="Book Antiqua" panose="02040602050305030304" pitchFamily="18" charset="0"/>
            </a:endParaRPr>
          </a:p>
        </p:txBody>
      </p: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1697160D-3D29-4AF0-8767-C6CF30B69B08}"/>
              </a:ext>
            </a:extLst>
          </p:cNvPr>
          <p:cNvCxnSpPr>
            <a:cxnSpLocks/>
          </p:cNvCxnSpPr>
          <p:nvPr/>
        </p:nvCxnSpPr>
        <p:spPr>
          <a:xfrm flipV="1">
            <a:off x="1266295" y="4749009"/>
            <a:ext cx="1128159" cy="6491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223EA47C-6DD2-4424-A600-F9FC24260C07}"/>
              </a:ext>
            </a:extLst>
          </p:cNvPr>
          <p:cNvCxnSpPr>
            <a:cxnSpLocks/>
          </p:cNvCxnSpPr>
          <p:nvPr/>
        </p:nvCxnSpPr>
        <p:spPr>
          <a:xfrm flipH="1" flipV="1">
            <a:off x="3841685" y="3361111"/>
            <a:ext cx="1231207" cy="10155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BB1F17C-5945-47D5-B84C-43F8140C3379}"/>
              </a:ext>
            </a:extLst>
          </p:cNvPr>
          <p:cNvSpPr txBox="1"/>
          <p:nvPr/>
        </p:nvSpPr>
        <p:spPr>
          <a:xfrm>
            <a:off x="238747" y="5025843"/>
            <a:ext cx="1571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The </a:t>
            </a:r>
            <a:r>
              <a:rPr lang="en-US" sz="2800" b="1" u="sng" dirty="0">
                <a:latin typeface="Book Antiqua" panose="02040602050305030304" pitchFamily="18" charset="0"/>
              </a:rPr>
              <a:t>vraka</a:t>
            </a:r>
            <a:endParaRPr lang="el-CY" sz="2800" b="1" u="sng" dirty="0"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AFB52B-B458-451E-91BB-188CFF106365}"/>
              </a:ext>
            </a:extLst>
          </p:cNvPr>
          <p:cNvSpPr txBox="1"/>
          <p:nvPr/>
        </p:nvSpPr>
        <p:spPr>
          <a:xfrm>
            <a:off x="4930065" y="3876119"/>
            <a:ext cx="209513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The </a:t>
            </a:r>
            <a:r>
              <a:rPr lang="en-US" sz="2800" b="1" dirty="0">
                <a:latin typeface="Book Antiqua" panose="02040602050305030304" pitchFamily="18" charset="0"/>
              </a:rPr>
              <a:t>shirt</a:t>
            </a:r>
          </a:p>
          <a:p>
            <a:endParaRPr lang="el-CY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349155-D282-4C41-B95B-E57CC57EEEE3}"/>
              </a:ext>
            </a:extLst>
          </p:cNvPr>
          <p:cNvSpPr txBox="1"/>
          <p:nvPr/>
        </p:nvSpPr>
        <p:spPr>
          <a:xfrm>
            <a:off x="240311" y="2146447"/>
            <a:ext cx="1642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The </a:t>
            </a:r>
            <a:r>
              <a:rPr lang="en-US" sz="2400" b="1" u="sng" dirty="0" err="1">
                <a:latin typeface="Book Antiqua" panose="02040602050305030304" pitchFamily="18" charset="0"/>
              </a:rPr>
              <a:t>yilekko</a:t>
            </a:r>
            <a:r>
              <a:rPr lang="en-US" sz="2400" b="1" dirty="0">
                <a:latin typeface="Book Antiqua" panose="02040602050305030304" pitchFamily="18" charset="0"/>
              </a:rPr>
              <a:t> </a:t>
            </a:r>
            <a:endParaRPr lang="el-CY" sz="2400" b="1" dirty="0">
              <a:latin typeface="Book Antiqua" panose="0204060205030503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7B6399-188D-4949-9569-3FC90EE4CC1C}"/>
              </a:ext>
            </a:extLst>
          </p:cNvPr>
          <p:cNvSpPr txBox="1"/>
          <p:nvPr/>
        </p:nvSpPr>
        <p:spPr>
          <a:xfrm>
            <a:off x="5274815" y="5593231"/>
            <a:ext cx="1862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The </a:t>
            </a:r>
            <a:r>
              <a:rPr lang="en-US" sz="2800" b="1" u="sng" dirty="0">
                <a:latin typeface="Book Antiqua" panose="02040602050305030304" pitchFamily="18" charset="0"/>
              </a:rPr>
              <a:t>boots </a:t>
            </a:r>
            <a:endParaRPr lang="el-CY" sz="2800" b="1" u="sng" dirty="0">
              <a:latin typeface="Book Antiqua" panose="0204060205030503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2A1D64-F15C-4C98-90DF-2C2B1E3B97DE}"/>
              </a:ext>
            </a:extLst>
          </p:cNvPr>
          <p:cNvSpPr txBox="1"/>
          <p:nvPr/>
        </p:nvSpPr>
        <p:spPr>
          <a:xfrm>
            <a:off x="238747" y="3495431"/>
            <a:ext cx="1642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The </a:t>
            </a:r>
            <a:r>
              <a:rPr lang="en-US" sz="2800" b="1" u="sng" dirty="0" err="1">
                <a:latin typeface="Book Antiqua" panose="02040602050305030304" pitchFamily="18" charset="0"/>
              </a:rPr>
              <a:t>zonari</a:t>
            </a:r>
            <a:r>
              <a:rPr lang="en-US" sz="2800" dirty="0">
                <a:latin typeface="Book Antiqua" panose="02040602050305030304" pitchFamily="18" charset="0"/>
              </a:rPr>
              <a:t> </a:t>
            </a:r>
            <a:endParaRPr lang="el-CY" sz="2800" dirty="0">
              <a:latin typeface="Book Antiqua" panose="02040602050305030304" pitchFamily="18" charset="0"/>
            </a:endParaRPr>
          </a:p>
        </p:txBody>
      </p:sp>
      <p:cxnSp>
        <p:nvCxnSpPr>
          <p:cNvPr id="31" name="Ευθύγραμμο βέλος σύνδεσης 30">
            <a:extLst>
              <a:ext uri="{FF2B5EF4-FFF2-40B4-BE49-F238E27FC236}">
                <a16:creationId xmlns:a16="http://schemas.microsoft.com/office/drawing/2014/main" id="{83B54EBE-32C8-4A92-AD1E-8C6392C6ED50}"/>
              </a:ext>
            </a:extLst>
          </p:cNvPr>
          <p:cNvCxnSpPr>
            <a:cxnSpLocks/>
          </p:cNvCxnSpPr>
          <p:nvPr/>
        </p:nvCxnSpPr>
        <p:spPr>
          <a:xfrm>
            <a:off x="1432263" y="2664434"/>
            <a:ext cx="1231038" cy="6074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Ευθύγραμμο βέλος σύνδεσης 33">
            <a:extLst>
              <a:ext uri="{FF2B5EF4-FFF2-40B4-BE49-F238E27FC236}">
                <a16:creationId xmlns:a16="http://schemas.microsoft.com/office/drawing/2014/main" id="{6FCDC254-8850-412D-A6EB-226E38821AEC}"/>
              </a:ext>
            </a:extLst>
          </p:cNvPr>
          <p:cNvCxnSpPr>
            <a:cxnSpLocks/>
          </p:cNvCxnSpPr>
          <p:nvPr/>
        </p:nvCxnSpPr>
        <p:spPr>
          <a:xfrm>
            <a:off x="1311201" y="3868901"/>
            <a:ext cx="122781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Ευθύγραμμο βέλος σύνδεσης 36">
            <a:extLst>
              <a:ext uri="{FF2B5EF4-FFF2-40B4-BE49-F238E27FC236}">
                <a16:creationId xmlns:a16="http://schemas.microsoft.com/office/drawing/2014/main" id="{4A2CC8B9-04C2-4F6F-9821-63375217C611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4190261" y="5502897"/>
            <a:ext cx="1084554" cy="3519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1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D91C23-F0A0-4B7E-A05C-646FFBE52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vraka</a:t>
            </a:r>
            <a:endParaRPr lang="el-CY" dirty="0"/>
          </a:p>
        </p:txBody>
      </p:sp>
      <p:pic>
        <p:nvPicPr>
          <p:cNvPr id="6146" name="Picture 2" descr="Κυπριακές Φορεσιές – Πολιτιστικός Όμιλος Βασιλιτζια">
            <a:extLst>
              <a:ext uri="{FF2B5EF4-FFF2-40B4-BE49-F238E27FC236}">
                <a16:creationId xmlns:a16="http://schemas.microsoft.com/office/drawing/2014/main" id="{B350506A-F611-45A6-AFFD-99E42BD5EC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331" y="2008712"/>
            <a:ext cx="3189684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C3A628-293E-491D-91CA-1F84BA2DEB2E}"/>
              </a:ext>
            </a:extLst>
          </p:cNvPr>
          <p:cNvSpPr txBox="1"/>
          <p:nvPr/>
        </p:nvSpPr>
        <p:spPr>
          <a:xfrm>
            <a:off x="7457243" y="3362026"/>
            <a:ext cx="30539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The </a:t>
            </a:r>
            <a:r>
              <a:rPr lang="en-US" sz="2800" b="1" u="sng" dirty="0">
                <a:latin typeface="Book Antiqua" panose="02040602050305030304" pitchFamily="18" charset="0"/>
              </a:rPr>
              <a:t>vraka</a:t>
            </a:r>
            <a:r>
              <a:rPr lang="en-US" sz="2800" dirty="0">
                <a:latin typeface="Book Antiqua" panose="02040602050305030304" pitchFamily="18" charset="0"/>
              </a:rPr>
              <a:t> was made of coarse hand-woven dimity which was dyed after sewing by local dyers.</a:t>
            </a:r>
            <a:endParaRPr lang="el-CY" sz="2800" dirty="0">
              <a:latin typeface="Book Antiqua" panose="02040602050305030304" pitchFamily="18" charset="0"/>
            </a:endParaRPr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97AB72A2-E9B9-4D76-A859-A9FFB950558C}"/>
              </a:ext>
            </a:extLst>
          </p:cNvPr>
          <p:cNvCxnSpPr/>
          <p:nvPr/>
        </p:nvCxnSpPr>
        <p:spPr>
          <a:xfrm flipH="1">
            <a:off x="5149049" y="4722920"/>
            <a:ext cx="20241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46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2DA1E48F-B250-4A96-8D58-39F93386B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</a:t>
            </a:r>
            <a:r>
              <a:rPr lang="en-US"/>
              <a:t>Yilekko</a:t>
            </a:r>
            <a:r>
              <a:rPr lang="en-US" dirty="0"/>
              <a:t> and the </a:t>
            </a:r>
            <a:r>
              <a:rPr lang="en-US"/>
              <a:t>Zibouni</a:t>
            </a:r>
            <a:endParaRPr lang="el-CY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ECB761"/>
          </a:solidFill>
          <a:ln w="38100" cap="rnd">
            <a:solidFill>
              <a:srgbClr val="ECB76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D6F87F6-5CB2-47D4-AB0A-7EF3FC22B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47" y="3575304"/>
            <a:ext cx="5260392" cy="3547872"/>
          </a:xfrm>
        </p:spPr>
        <p:txBody>
          <a:bodyPr anchor="t">
            <a:normAutofit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It is the </a:t>
            </a:r>
            <a:r>
              <a:rPr lang="en-US" sz="3200" b="1" u="sng" dirty="0">
                <a:latin typeface="Book Antiqua" panose="02040602050305030304" pitchFamily="18" charset="0"/>
              </a:rPr>
              <a:t>short jacket </a:t>
            </a:r>
            <a:r>
              <a:rPr lang="en-US" sz="3200" dirty="0">
                <a:latin typeface="Book Antiqua" panose="02040602050305030304" pitchFamily="18" charset="0"/>
              </a:rPr>
              <a:t>worn with vraka </a:t>
            </a:r>
            <a:r>
              <a:rPr lang="en-US" sz="3200" b="1" u="sng" dirty="0">
                <a:latin typeface="Book Antiqua" panose="02040602050305030304" pitchFamily="18" charset="0"/>
              </a:rPr>
              <a:t>over the shirt</a:t>
            </a:r>
            <a:r>
              <a:rPr lang="en-US" sz="3200" dirty="0">
                <a:latin typeface="Book Antiqua" panose="02040602050305030304" pitchFamily="18" charset="0"/>
              </a:rPr>
              <a:t>. </a:t>
            </a:r>
            <a:endParaRPr lang="el-CY" sz="3200" dirty="0"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Εικόνα 4">
            <a:extLst>
              <a:ext uri="{FF2B5EF4-FFF2-40B4-BE49-F238E27FC236}">
                <a16:creationId xmlns:a16="http://schemas.microsoft.com/office/drawing/2014/main" id="{657258F2-E389-47AD-8E34-6C87B1918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534" y="640080"/>
            <a:ext cx="453199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02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20898EF-2B95-4778-90AA-819A65951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/>
              <a:t>The Zonari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9427669-DF0A-497C-876D-7120C9AB7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indent="0">
              <a:buNone/>
            </a:pPr>
            <a:r>
              <a:rPr lang="en-US" sz="4300" dirty="0">
                <a:latin typeface="Book Antiqua" panose="02040602050305030304" pitchFamily="18" charset="0"/>
              </a:rPr>
              <a:t>The </a:t>
            </a:r>
            <a:r>
              <a:rPr lang="en-US" sz="4300" dirty="0" err="1">
                <a:latin typeface="Book Antiqua" panose="02040602050305030304" pitchFamily="18" charset="0"/>
              </a:rPr>
              <a:t>zonari</a:t>
            </a:r>
            <a:r>
              <a:rPr lang="en-US" sz="4300" dirty="0">
                <a:latin typeface="Book Antiqua" panose="02040602050305030304" pitchFamily="18" charset="0"/>
              </a:rPr>
              <a:t> is </a:t>
            </a:r>
            <a:r>
              <a:rPr lang="en-US" sz="4300" b="1" u="sng" dirty="0">
                <a:latin typeface="Book Antiqua" panose="02040602050305030304" pitchFamily="18" charset="0"/>
              </a:rPr>
              <a:t>a piece of clothe worn as a belt </a:t>
            </a:r>
            <a:r>
              <a:rPr lang="en-US" sz="4300" dirty="0">
                <a:latin typeface="Book Antiqua" panose="02040602050305030304" pitchFamily="18" charset="0"/>
              </a:rPr>
              <a:t>around the waist</a:t>
            </a:r>
            <a:r>
              <a:rPr lang="en-US" sz="4500" dirty="0"/>
              <a:t>.</a:t>
            </a:r>
            <a:endParaRPr lang="en-US" dirty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7B859"/>
          </a:solidFill>
          <a:ln w="38100" cap="rnd">
            <a:solidFill>
              <a:srgbClr val="B7B85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άτομο, έδαφος, υπαίθριος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BEF8A131-7151-4838-B2DD-F37876664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669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5FAA2F08-020B-4F26-996C-1C54D9A0760F}"/>
              </a:ext>
            </a:extLst>
          </p:cNvPr>
          <p:cNvCxnSpPr>
            <a:cxnSpLocks/>
          </p:cNvCxnSpPr>
          <p:nvPr/>
        </p:nvCxnSpPr>
        <p:spPr>
          <a:xfrm flipV="1">
            <a:off x="4436840" y="4436699"/>
            <a:ext cx="2278285" cy="8782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8081CA65-14C1-44CB-9674-A4D0BF93A9E0}"/>
              </a:ext>
            </a:extLst>
          </p:cNvPr>
          <p:cNvCxnSpPr>
            <a:cxnSpLocks/>
          </p:cNvCxnSpPr>
          <p:nvPr/>
        </p:nvCxnSpPr>
        <p:spPr>
          <a:xfrm flipV="1">
            <a:off x="4436840" y="4736883"/>
            <a:ext cx="4624353" cy="5780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78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11671EB-9B2E-4E39-94FF-2BA8B0B45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2FC64A3-62BF-47FB-A545-7A43E3653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4745565" y="-4745566"/>
            <a:ext cx="2700870" cy="12192000"/>
          </a:xfrm>
          <a:custGeom>
            <a:avLst/>
            <a:gdLst>
              <a:gd name="connsiteX0" fmla="*/ 0 w 2700870"/>
              <a:gd name="connsiteY0" fmla="*/ 0 h 12192000"/>
              <a:gd name="connsiteX1" fmla="*/ 0 w 2700870"/>
              <a:gd name="connsiteY1" fmla="*/ 12192000 h 12192000"/>
              <a:gd name="connsiteX2" fmla="*/ 2661694 w 2700870"/>
              <a:gd name="connsiteY2" fmla="*/ 12192000 h 12192000"/>
              <a:gd name="connsiteX3" fmla="*/ 2632716 w 2700870"/>
              <a:gd name="connsiteY3" fmla="*/ 11941855 h 12192000"/>
              <a:gd name="connsiteX4" fmla="*/ 2605238 w 2700870"/>
              <a:gd name="connsiteY4" fmla="*/ 10895781 h 12192000"/>
              <a:gd name="connsiteX5" fmla="*/ 2672927 w 2700870"/>
              <a:gd name="connsiteY5" fmla="*/ 9729981 h 12192000"/>
              <a:gd name="connsiteX6" fmla="*/ 2672927 w 2700870"/>
              <a:gd name="connsiteY6" fmla="*/ 9349685 h 12192000"/>
              <a:gd name="connsiteX7" fmla="*/ 2665256 w 2700870"/>
              <a:gd name="connsiteY7" fmla="*/ 8947869 h 12192000"/>
              <a:gd name="connsiteX8" fmla="*/ 2666835 w 2700870"/>
              <a:gd name="connsiteY8" fmla="*/ 7719557 h 12192000"/>
              <a:gd name="connsiteX9" fmla="*/ 2648109 w 2700870"/>
              <a:gd name="connsiteY9" fmla="*/ 6285351 h 12192000"/>
              <a:gd name="connsiteX10" fmla="*/ 2672476 w 2700870"/>
              <a:gd name="connsiteY10" fmla="*/ 5314115 h 12192000"/>
              <a:gd name="connsiteX11" fmla="*/ 2662774 w 2700870"/>
              <a:gd name="connsiteY11" fmla="*/ 4956020 h 12192000"/>
              <a:gd name="connsiteX12" fmla="*/ 2679020 w 2700870"/>
              <a:gd name="connsiteY12" fmla="*/ 4142653 h 12192000"/>
              <a:gd name="connsiteX13" fmla="*/ 2681951 w 2700870"/>
              <a:gd name="connsiteY13" fmla="*/ 3198141 h 12192000"/>
              <a:gd name="connsiteX14" fmla="*/ 2632541 w 2700870"/>
              <a:gd name="connsiteY14" fmla="*/ 1982283 h 12192000"/>
              <a:gd name="connsiteX15" fmla="*/ 2667512 w 2700870"/>
              <a:gd name="connsiteY15" fmla="*/ 1445702 h 12192000"/>
              <a:gd name="connsiteX16" fmla="*/ 2660518 w 2700870"/>
              <a:gd name="connsiteY16" fmla="*/ 750797 h 12192000"/>
              <a:gd name="connsiteX17" fmla="*/ 2651539 w 2700870"/>
              <a:gd name="connsiteY17" fmla="*/ 168769 h 12192000"/>
              <a:gd name="connsiteX18" fmla="*/ 2668618 w 2700870"/>
              <a:gd name="connsiteY18" fmla="*/ 0 h 12192000"/>
              <a:gd name="connsiteX19" fmla="*/ 781493 w 2700870"/>
              <a:gd name="connsiteY19" fmla="*/ 0 h 12192000"/>
              <a:gd name="connsiteX20" fmla="*/ 409569 w 2700870"/>
              <a:gd name="connsiteY20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00870" h="12192000">
                <a:moveTo>
                  <a:pt x="0" y="0"/>
                </a:moveTo>
                <a:lnTo>
                  <a:pt x="0" y="12192000"/>
                </a:lnTo>
                <a:lnTo>
                  <a:pt x="2661694" y="12192000"/>
                </a:lnTo>
                <a:lnTo>
                  <a:pt x="2632716" y="11941855"/>
                </a:lnTo>
                <a:cubicBezTo>
                  <a:pt x="2602362" y="11594183"/>
                  <a:pt x="2599485" y="11245047"/>
                  <a:pt x="2605238" y="10895781"/>
                </a:cubicBezTo>
                <a:cubicBezTo>
                  <a:pt x="2611558" y="10506425"/>
                  <a:pt x="2629380" y="10117297"/>
                  <a:pt x="2672927" y="9729981"/>
                </a:cubicBezTo>
                <a:cubicBezTo>
                  <a:pt x="2684548" y="9603480"/>
                  <a:pt x="2684548" y="9476187"/>
                  <a:pt x="2672927" y="9349685"/>
                </a:cubicBezTo>
                <a:cubicBezTo>
                  <a:pt x="2663496" y="9215958"/>
                  <a:pt x="2660924" y="9081848"/>
                  <a:pt x="2665256" y="8947869"/>
                </a:cubicBezTo>
                <a:cubicBezTo>
                  <a:pt x="2678116" y="8538360"/>
                  <a:pt x="2648559" y="8128618"/>
                  <a:pt x="2666835" y="7719557"/>
                </a:cubicBezTo>
                <a:cubicBezTo>
                  <a:pt x="2688269" y="7240958"/>
                  <a:pt x="2663226" y="6763493"/>
                  <a:pt x="2648109" y="6285351"/>
                </a:cubicBezTo>
                <a:cubicBezTo>
                  <a:pt x="2637956" y="5961455"/>
                  <a:pt x="2631636" y="5637330"/>
                  <a:pt x="2672476" y="5314115"/>
                </a:cubicBezTo>
                <a:cubicBezTo>
                  <a:pt x="2687594" y="5195204"/>
                  <a:pt x="2674732" y="5074932"/>
                  <a:pt x="2662774" y="4956020"/>
                </a:cubicBezTo>
                <a:cubicBezTo>
                  <a:pt x="2635699" y="4683988"/>
                  <a:pt x="2650591" y="4413093"/>
                  <a:pt x="2679020" y="4142653"/>
                </a:cubicBezTo>
                <a:cubicBezTo>
                  <a:pt x="2712412" y="3827814"/>
                  <a:pt x="2702710" y="3513204"/>
                  <a:pt x="2681951" y="3198141"/>
                </a:cubicBezTo>
                <a:cubicBezTo>
                  <a:pt x="2655103" y="2793383"/>
                  <a:pt x="2621257" y="2389987"/>
                  <a:pt x="2632541" y="1982283"/>
                </a:cubicBezTo>
                <a:cubicBezTo>
                  <a:pt x="2637279" y="1803119"/>
                  <a:pt x="2653299" y="1624412"/>
                  <a:pt x="2667512" y="1445702"/>
                </a:cubicBezTo>
                <a:cubicBezTo>
                  <a:pt x="2682111" y="1214217"/>
                  <a:pt x="2679764" y="981948"/>
                  <a:pt x="2660518" y="750797"/>
                </a:cubicBezTo>
                <a:cubicBezTo>
                  <a:pt x="2647658" y="556628"/>
                  <a:pt x="2639366" y="362460"/>
                  <a:pt x="2651539" y="168769"/>
                </a:cubicBezTo>
                <a:lnTo>
                  <a:pt x="2668618" y="0"/>
                </a:lnTo>
                <a:lnTo>
                  <a:pt x="781493" y="0"/>
                </a:lnTo>
                <a:lnTo>
                  <a:pt x="409569" y="0"/>
                </a:lnTo>
                <a:close/>
              </a:path>
            </a:pathLst>
          </a:custGeom>
          <a:solidFill>
            <a:srgbClr val="E27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1254184-1963-4CDD-B2B8-F279038D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86384"/>
            <a:ext cx="3419856" cy="1600200"/>
          </a:xfrm>
        </p:spPr>
        <p:txBody>
          <a:bodyPr anchor="ctr">
            <a:normAutofit/>
          </a:bodyPr>
          <a:lstStyle/>
          <a:p>
            <a:r>
              <a:rPr lang="en-US" dirty="0"/>
              <a:t>The boots (</a:t>
            </a:r>
            <a:r>
              <a:rPr lang="en-US" dirty="0" err="1"/>
              <a:t>podines</a:t>
            </a:r>
            <a:r>
              <a:rPr lang="en-US" dirty="0"/>
              <a:t>)</a:t>
            </a:r>
            <a:endParaRPr lang="el-CY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86384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4925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881E86C-8156-4E42-97CA-BACE46A41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786384"/>
            <a:ext cx="7277293" cy="16002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Book Antiqua" panose="02040602050305030304" pitchFamily="18" charset="0"/>
              </a:rPr>
              <a:t>The men in the rural areas of Cyprus wore </a:t>
            </a:r>
            <a:r>
              <a:rPr lang="en-US" sz="2000" b="1" u="sng" dirty="0">
                <a:latin typeface="Book Antiqua" panose="02040602050305030304" pitchFamily="18" charset="0"/>
              </a:rPr>
              <a:t>heavy hob-nailed boots </a:t>
            </a:r>
            <a:r>
              <a:rPr lang="en-US" sz="2000" dirty="0">
                <a:latin typeface="Book Antiqua" panose="02040602050305030304" pitchFamily="18" charset="0"/>
              </a:rPr>
              <a:t>to protect them from the snakes</a:t>
            </a:r>
            <a:r>
              <a:rPr lang="el-GR" sz="2000" dirty="0">
                <a:latin typeface="Book Antiqua" panose="0204060205030503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ook Antiqua" panose="02040602050305030304" pitchFamily="18" charset="0"/>
              </a:rPr>
              <a:t>The boots were made by specialists called </a:t>
            </a:r>
            <a:r>
              <a:rPr lang="en-US" sz="2000" b="1" u="sng" dirty="0">
                <a:latin typeface="Book Antiqua" panose="02040602050305030304" pitchFamily="18" charset="0"/>
              </a:rPr>
              <a:t>“</a:t>
            </a:r>
            <a:r>
              <a:rPr lang="en-US" sz="2000" b="1" u="sng" dirty="0" err="1">
                <a:latin typeface="Book Antiqua" panose="02040602050305030304" pitchFamily="18" charset="0"/>
              </a:rPr>
              <a:t>scarbarides</a:t>
            </a:r>
            <a:r>
              <a:rPr lang="en-US" sz="2000" b="1" u="sng" dirty="0">
                <a:latin typeface="Book Antiqua" panose="02040602050305030304" pitchFamily="18" charset="0"/>
              </a:rPr>
              <a:t>”</a:t>
            </a:r>
            <a:r>
              <a:rPr lang="en-US" sz="2000" dirty="0">
                <a:latin typeface="Book Antiqua" panose="0204060205030503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Book Antiqua" panose="02040602050305030304" pitchFamily="18" charset="0"/>
              </a:rPr>
              <a:t>These are </a:t>
            </a:r>
            <a:r>
              <a:rPr lang="en-US" sz="2000" b="1" u="sng" dirty="0">
                <a:latin typeface="Book Antiqua" panose="02040602050305030304" pitchFamily="18" charset="0"/>
              </a:rPr>
              <a:t>the most expensive item </a:t>
            </a:r>
            <a:r>
              <a:rPr lang="en-US" sz="2000" dirty="0">
                <a:latin typeface="Book Antiqua" panose="02040602050305030304" pitchFamily="18" charset="0"/>
              </a:rPr>
              <a:t>of the male costume. </a:t>
            </a:r>
            <a:endParaRPr lang="el-CY" sz="2000" dirty="0">
              <a:latin typeface="Book Antiqua" panose="02040602050305030304" pitchFamily="18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D097D7A-D371-4668-AE8F-35ECD8C8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3487253"/>
            <a:ext cx="2716454" cy="243208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F9951FB-5B8B-4E36-A344-1E4A2FA42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75" y="3487253"/>
            <a:ext cx="7062596" cy="24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474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501</TotalTime>
  <Words>303</Words>
  <Application>Microsoft Office PowerPoint</Application>
  <PresentationFormat>Ευρεία οθόνη</PresentationFormat>
  <Paragraphs>44</Paragraphs>
  <Slides>19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4" baseType="lpstr">
      <vt:lpstr>Arial</vt:lpstr>
      <vt:lpstr>Book Antiqua</vt:lpstr>
      <vt:lpstr>Modern Love</vt:lpstr>
      <vt:lpstr>The Hand</vt:lpstr>
      <vt:lpstr>SketchyVTI</vt:lpstr>
      <vt:lpstr>TRADITIONAL COSTUMES OF CYPRUS</vt:lpstr>
      <vt:lpstr>Παρουσίαση του PowerPoint</vt:lpstr>
      <vt:lpstr>The Materials</vt:lpstr>
      <vt:lpstr>Male Costume</vt:lpstr>
      <vt:lpstr>Male Costume</vt:lpstr>
      <vt:lpstr>The vraka</vt:lpstr>
      <vt:lpstr>The Yilekko and the Zibouni</vt:lpstr>
      <vt:lpstr>The Zonari</vt:lpstr>
      <vt:lpstr>The boots (podines)</vt:lpstr>
      <vt:lpstr>The headdress</vt:lpstr>
      <vt:lpstr>Female Costume</vt:lpstr>
      <vt:lpstr>The Saya</vt:lpstr>
      <vt:lpstr>The Saya</vt:lpstr>
      <vt:lpstr>The Foystani with the apron</vt:lpstr>
      <vt:lpstr>The Amalia Costume</vt:lpstr>
      <vt:lpstr>Bride with traditional costume</vt:lpstr>
      <vt:lpstr>And now… our traditional costumes worn by Cypriots dancers</vt:lpstr>
      <vt:lpstr>And now… our traditional costumes worn by Cypriots dancers</vt:lpstr>
      <vt:lpstr>Thank you very much for your attention!!!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COSTUMES OF CYPRUS</dc:title>
  <dc:creator>Vasilis Vasileiou</dc:creator>
  <cp:lastModifiedBy>Vasilis Vasileiou</cp:lastModifiedBy>
  <cp:revision>31</cp:revision>
  <dcterms:created xsi:type="dcterms:W3CDTF">2021-05-06T12:25:26Z</dcterms:created>
  <dcterms:modified xsi:type="dcterms:W3CDTF">2021-05-08T08:32:20Z</dcterms:modified>
</cp:coreProperties>
</file>